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7a751481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7a751481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a751481a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a751481a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a751481a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a751481a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a751481a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a751481a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a751481a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a751481a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a751481a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a751481a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a751481a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a751481a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a751481a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a751481a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200" y="744575"/>
            <a:ext cx="4719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Better, Faster, Cheaper, Safer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2834125"/>
            <a:ext cx="4719900" cy="19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Why machines MUST replace human labor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6717" r="7268" t="0"/>
          <a:stretch/>
        </p:blipFill>
        <p:spPr>
          <a:xfrm>
            <a:off x="4719746" y="0"/>
            <a:ext cx="44242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0" y="0"/>
            <a:ext cx="9144000" cy="3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In the </a:t>
            </a:r>
            <a:r>
              <a:rPr lang="en" sz="2440">
                <a:solidFill>
                  <a:schemeClr val="accent4"/>
                </a:solidFill>
              </a:rPr>
              <a:t>Fourth Industrial Revolution</a:t>
            </a:r>
            <a:r>
              <a:rPr lang="en" sz="2440"/>
              <a:t>, marked by the integration of advanced AI systems with cognitive capabilities into business operations, adherence to the four core </a:t>
            </a:r>
            <a:r>
              <a:rPr lang="en" sz="2440">
                <a:solidFill>
                  <a:schemeClr val="accent5"/>
                </a:solidFill>
              </a:rPr>
              <a:t>Key Performance Indicators</a:t>
            </a:r>
            <a:r>
              <a:rPr lang="en" sz="2440"/>
              <a:t>—</a:t>
            </a:r>
            <a:r>
              <a:rPr b="1" lang="en" sz="2440">
                <a:solidFill>
                  <a:schemeClr val="accent4"/>
                </a:solidFill>
              </a:rPr>
              <a:t>Better, Faster, Cheaper, Safer</a:t>
            </a:r>
            <a:r>
              <a:rPr lang="en" sz="2440"/>
              <a:t>—serves as a set of heuristic principles. Continual focus on these metrics not only </a:t>
            </a:r>
            <a:r>
              <a:rPr lang="en" sz="2440">
                <a:solidFill>
                  <a:schemeClr val="accent4"/>
                </a:solidFill>
              </a:rPr>
              <a:t>maximizes immediate utility</a:t>
            </a:r>
            <a:r>
              <a:rPr lang="en" sz="2440"/>
              <a:t> but also </a:t>
            </a:r>
            <a:r>
              <a:rPr lang="en" sz="2440">
                <a:solidFill>
                  <a:schemeClr val="accent4"/>
                </a:solidFill>
              </a:rPr>
              <a:t>yields compounding returns</a:t>
            </a:r>
            <a:r>
              <a:rPr lang="en" sz="2440"/>
              <a:t> that profoundly impact the bottom line over time.</a:t>
            </a:r>
            <a:endParaRPr sz="244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the Oxen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0" y="1152475"/>
            <a:ext cx="52824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as machines replaced oxen in the </a:t>
            </a:r>
            <a:r>
              <a:rPr lang="en">
                <a:solidFill>
                  <a:schemeClr val="dk1"/>
                </a:solidFill>
              </a:rPr>
              <a:t>Second Industrial Revolution</a:t>
            </a:r>
            <a:r>
              <a:rPr lang="en"/>
              <a:t> for key tasks, advanced</a:t>
            </a:r>
            <a:r>
              <a:rPr lang="en">
                <a:solidFill>
                  <a:schemeClr val="dk1"/>
                </a:solidFill>
              </a:rPr>
              <a:t> AI aims to outperform human labor</a:t>
            </a:r>
            <a:r>
              <a:rPr lang="en"/>
              <a:t> across specific metrics in the Fourth Industrial Revolution.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Efficiency: </a:t>
            </a:r>
            <a:r>
              <a:rPr lang="en">
                <a:solidFill>
                  <a:schemeClr val="dk1"/>
                </a:solidFill>
              </a:rPr>
              <a:t>Machines took over</a:t>
            </a:r>
            <a:r>
              <a:rPr lang="en"/>
              <a:t> from oxen because they could perform tasks like plowing and transportation more efficiently, </a:t>
            </a:r>
            <a:r>
              <a:rPr lang="en">
                <a:solidFill>
                  <a:schemeClr val="dk1"/>
                </a:solidFill>
              </a:rPr>
              <a:t>without the need for rest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Speed:</a:t>
            </a:r>
            <a:r>
              <a:rPr lang="en"/>
              <a:t> Mechanical systems were</a:t>
            </a:r>
            <a:r>
              <a:rPr lang="en">
                <a:solidFill>
                  <a:schemeClr val="dk1"/>
                </a:solidFill>
              </a:rPr>
              <a:t> faster than oxen</a:t>
            </a:r>
            <a:r>
              <a:rPr lang="en"/>
              <a:t>, significantly reducing the time required to complete tasks.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Cost: </a:t>
            </a:r>
            <a:r>
              <a:rPr lang="en"/>
              <a:t>Although </a:t>
            </a:r>
            <a:r>
              <a:rPr lang="en">
                <a:solidFill>
                  <a:schemeClr val="dk1"/>
                </a:solidFill>
              </a:rPr>
              <a:t>initially expensive</a:t>
            </a:r>
            <a:r>
              <a:rPr lang="en"/>
              <a:t>, machines quickly proved to be </a:t>
            </a:r>
            <a:r>
              <a:rPr lang="en">
                <a:solidFill>
                  <a:schemeClr val="dk1"/>
                </a:solidFill>
              </a:rPr>
              <a:t>cheaper to maintain</a:t>
            </a:r>
            <a:r>
              <a:rPr lang="en"/>
              <a:t> and operate than keeping and caring for animals.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Safety: </a:t>
            </a:r>
            <a:r>
              <a:rPr lang="en"/>
              <a:t>Machines offered</a:t>
            </a:r>
            <a:r>
              <a:rPr lang="en">
                <a:solidFill>
                  <a:schemeClr val="dk1"/>
                </a:solidFill>
              </a:rPr>
              <a:t> more predictable</a:t>
            </a:r>
            <a:r>
              <a:rPr lang="en"/>
              <a:t> and controlled operations, reducing the risks associated with animal behavior.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Scalability: </a:t>
            </a:r>
            <a:r>
              <a:rPr lang="en"/>
              <a:t>The mechanical advancements allowed for a </a:t>
            </a:r>
            <a:r>
              <a:rPr lang="en">
                <a:solidFill>
                  <a:schemeClr val="dk1"/>
                </a:solidFill>
              </a:rPr>
              <a:t>level of scalability that animal labor simply couldn't match</a:t>
            </a:r>
            <a:r>
              <a:rPr lang="en"/>
              <a:t>, setting the stage for industrial-scale operations.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50174" r="0" t="50000"/>
          <a:stretch/>
        </p:blipFill>
        <p:spPr>
          <a:xfrm>
            <a:off x="5282249" y="0"/>
            <a:ext cx="38617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Than Us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0" y="1152475"/>
            <a:ext cx="5313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development of OpenAI's Whisper demonstrates how advanced AI can surpass human capabilities in tasks such as speech-to-text conversion, setting the</a:t>
            </a:r>
            <a:r>
              <a:rPr lang="en">
                <a:solidFill>
                  <a:schemeClr val="dk1"/>
                </a:solidFill>
              </a:rPr>
              <a:t> foundation for universal translation systems </a:t>
            </a:r>
            <a:r>
              <a:rPr lang="en"/>
              <a:t>that operate at an unprecedented scale and accuracy.</a:t>
            </a:r>
            <a:endParaRPr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Accuracy: </a:t>
            </a:r>
            <a:r>
              <a:rPr lang="en"/>
              <a:t>Whisper </a:t>
            </a:r>
            <a:r>
              <a:rPr lang="en">
                <a:solidFill>
                  <a:schemeClr val="dk1"/>
                </a:solidFill>
              </a:rPr>
              <a:t>exceeds human performance</a:t>
            </a:r>
            <a:r>
              <a:rPr lang="en"/>
              <a:t> in transcribing speech, making fewer errors and demonstrating greater fidelity to the source material.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Speed: </a:t>
            </a:r>
            <a:r>
              <a:rPr lang="en"/>
              <a:t>With the ability to </a:t>
            </a:r>
            <a:r>
              <a:rPr lang="en">
                <a:solidFill>
                  <a:schemeClr val="dk1"/>
                </a:solidFill>
              </a:rPr>
              <a:t>process audio data at a high rate</a:t>
            </a:r>
            <a:r>
              <a:rPr lang="en"/>
              <a:t>, Whisper outpaces human transcription services in both speed and turnaround time.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Scale: </a:t>
            </a:r>
            <a:r>
              <a:rPr lang="en"/>
              <a:t>Whisper can</a:t>
            </a:r>
            <a:r>
              <a:rPr lang="en">
                <a:solidFill>
                  <a:schemeClr val="dk1"/>
                </a:solidFill>
              </a:rPr>
              <a:t> handle multiple languages and dialects</a:t>
            </a:r>
            <a:r>
              <a:rPr lang="en"/>
              <a:t> simultaneously, offering a level of scale that human translators cannot match.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Availability: </a:t>
            </a:r>
            <a:r>
              <a:rPr lang="en"/>
              <a:t>Being software-based, Whisper is available around the clock, </a:t>
            </a:r>
            <a:r>
              <a:rPr lang="en">
                <a:solidFill>
                  <a:schemeClr val="dk1"/>
                </a:solidFill>
              </a:rPr>
              <a:t>unlike human services that are constrained by time zones</a:t>
            </a:r>
            <a:r>
              <a:rPr lang="en"/>
              <a:t> and work hours.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Cost-effectiveness:</a:t>
            </a:r>
            <a:r>
              <a:rPr lang="en"/>
              <a:t> After initial setup costs, the operational </a:t>
            </a:r>
            <a:r>
              <a:rPr lang="en">
                <a:solidFill>
                  <a:schemeClr val="dk1"/>
                </a:solidFill>
              </a:rPr>
              <a:t>expenses for Whisper are minimal</a:t>
            </a:r>
            <a:r>
              <a:rPr lang="en"/>
              <a:t>, making it a more cost-effective solution compared to human transcription services.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50000" l="50573" r="0" t="0"/>
          <a:stretch/>
        </p:blipFill>
        <p:spPr>
          <a:xfrm>
            <a:off x="5313150" y="0"/>
            <a:ext cx="38308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Than Us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0" y="1152475"/>
            <a:ext cx="5252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Claude, developed by Anthropic, exemplifies the next frontier of rapid data processing and content creation, enabling tasks such as </a:t>
            </a:r>
            <a:r>
              <a:rPr lang="en">
                <a:solidFill>
                  <a:schemeClr val="dk1"/>
                </a:solidFill>
              </a:rPr>
              <a:t>reading 80,000 words in less than 30 seconds</a:t>
            </a:r>
            <a:r>
              <a:rPr lang="en"/>
              <a:t> and generating comprehensive articles with minimal input.</a:t>
            </a:r>
            <a:endParaRPr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Reading Speed: </a:t>
            </a:r>
            <a:r>
              <a:rPr lang="en"/>
              <a:t>Claude can consume vast volumes of textual information in seconds, </a:t>
            </a:r>
            <a:r>
              <a:rPr lang="en">
                <a:solidFill>
                  <a:schemeClr val="dk1"/>
                </a:solidFill>
              </a:rPr>
              <a:t>far surpassing the speed of even the fastest</a:t>
            </a:r>
            <a:r>
              <a:rPr lang="en"/>
              <a:t> human readers.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Synthesis: </a:t>
            </a:r>
            <a:r>
              <a:rPr lang="en"/>
              <a:t>Beyond mere speed, Claude has the ability to quickly </a:t>
            </a:r>
            <a:r>
              <a:rPr lang="en">
                <a:solidFill>
                  <a:schemeClr val="dk1"/>
                </a:solidFill>
              </a:rPr>
              <a:t>synthesize material from diverse domains like science and fiction</a:t>
            </a:r>
            <a:r>
              <a:rPr lang="en"/>
              <a:t>, turning data into actionable insights.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Content Generation: </a:t>
            </a:r>
            <a:r>
              <a:rPr lang="en"/>
              <a:t>With Claude, entire Medium articles can be </a:t>
            </a:r>
            <a:r>
              <a:rPr lang="en">
                <a:solidFill>
                  <a:schemeClr val="dk1"/>
                </a:solidFill>
              </a:rPr>
              <a:t>crafted in just one or two passes</a:t>
            </a:r>
            <a:r>
              <a:rPr lang="en"/>
              <a:t>, a feat unattainable for human writers working at traditional speeds.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Consistency: </a:t>
            </a:r>
            <a:r>
              <a:rPr lang="en"/>
              <a:t>Claude can maintain its </a:t>
            </a:r>
            <a:r>
              <a:rPr lang="en">
                <a:solidFill>
                  <a:schemeClr val="dk1"/>
                </a:solidFill>
              </a:rPr>
              <a:t>rapid pace of content creation 24/7,</a:t>
            </a:r>
            <a:r>
              <a:rPr lang="en"/>
              <a:t> free from the physical and mental fatigue that limits human productivity.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Business Impact:</a:t>
            </a:r>
            <a:r>
              <a:rPr lang="en"/>
              <a:t> By leveraging Claude, a single individual can </a:t>
            </a:r>
            <a:r>
              <a:rPr lang="en">
                <a:solidFill>
                  <a:schemeClr val="dk1"/>
                </a:solidFill>
              </a:rPr>
              <a:t>dramatically accelerate the production of articles</a:t>
            </a:r>
            <a:r>
              <a:rPr lang="en"/>
              <a:t>, videos, and slide decks, significantly boosting content output and business reach.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50174" r="0" t="50000"/>
          <a:stretch/>
        </p:blipFill>
        <p:spPr>
          <a:xfrm>
            <a:off x="5282249" y="0"/>
            <a:ext cx="38617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Cheaper Than Us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0" y="1152475"/>
            <a:ext cx="5218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 of ChatGPT with a Code Interpreter for biostatistics serves as a concrete example of AI's financial advantages. With a subscription cost of just $20 per month, businesses can realize a </a:t>
            </a:r>
            <a:r>
              <a:rPr lang="en">
                <a:solidFill>
                  <a:schemeClr val="dk1"/>
                </a:solidFill>
              </a:rPr>
              <a:t>400x cost reduction compared to employing a full-time biostatistician</a:t>
            </a:r>
            <a:r>
              <a:rPr lang="en"/>
              <a:t>.</a:t>
            </a:r>
            <a:endParaRPr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Direct Cost Savings: </a:t>
            </a:r>
            <a:r>
              <a:rPr lang="en"/>
              <a:t>Replacing a biostatistician's salary and benefits with a $20/month subscription leads to </a:t>
            </a:r>
            <a:r>
              <a:rPr lang="en">
                <a:solidFill>
                  <a:schemeClr val="dk1"/>
                </a:solidFill>
              </a:rPr>
              <a:t>immediate and significant financial savings.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Operational Efficiency: </a:t>
            </a:r>
            <a:r>
              <a:rPr lang="en"/>
              <a:t>The AI solution not only costs less but can also </a:t>
            </a:r>
            <a:r>
              <a:rPr lang="en">
                <a:solidFill>
                  <a:schemeClr val="dk1"/>
                </a:solidFill>
              </a:rPr>
              <a:t>operate continuously, maximizing productivity</a:t>
            </a:r>
            <a:r>
              <a:rPr lang="en"/>
              <a:t> and reducing cycle times.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Scalability:</a:t>
            </a:r>
            <a:r>
              <a:rPr lang="en"/>
              <a:t> At such low costs, businesses can easily scale their operations by </a:t>
            </a:r>
            <a:r>
              <a:rPr lang="en">
                <a:solidFill>
                  <a:schemeClr val="dk1"/>
                </a:solidFill>
              </a:rPr>
              <a:t>adding more AI capabilities</a:t>
            </a:r>
            <a:r>
              <a:rPr lang="en"/>
              <a:t> without significantly affecting their budget.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Resource Allocation: </a:t>
            </a:r>
            <a:r>
              <a:rPr lang="en"/>
              <a:t>The cost savings allow companies to </a:t>
            </a:r>
            <a:r>
              <a:rPr lang="en">
                <a:solidFill>
                  <a:schemeClr val="dk1"/>
                </a:solidFill>
              </a:rPr>
              <a:t>reallocate financial resources to other high-impact areas</a:t>
            </a:r>
            <a:r>
              <a:rPr lang="en"/>
              <a:t>, fostering innovation and growth.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Competitive Edge: </a:t>
            </a:r>
            <a:r>
              <a:rPr lang="en"/>
              <a:t>The drastic cost reduction provides a </a:t>
            </a:r>
            <a:r>
              <a:rPr lang="en">
                <a:solidFill>
                  <a:schemeClr val="dk1"/>
                </a:solidFill>
              </a:rPr>
              <a:t>substantial advantage over competitors</a:t>
            </a:r>
            <a:r>
              <a:rPr lang="en"/>
              <a:t> who continue to rely on more expensive human labor.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50526" t="50000"/>
          <a:stretch/>
        </p:blipFill>
        <p:spPr>
          <a:xfrm>
            <a:off x="5309599" y="0"/>
            <a:ext cx="38344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Safer Than Us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0" y="1152475"/>
            <a:ext cx="52521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 lower accident rate compared to human-driven vehicles, self-driving cars like Waymo are showing promise in enhancing road safety. Data as of </a:t>
            </a:r>
            <a:r>
              <a:rPr lang="en">
                <a:solidFill>
                  <a:schemeClr val="dk1"/>
                </a:solidFill>
              </a:rPr>
              <a:t>March 2023 indicates a rate of 0.59 accidents per million miles for Waymo, compared to the general U.S. rate of 2.98.</a:t>
            </a:r>
            <a:endParaRPr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Reduced Accident Rates: </a:t>
            </a:r>
            <a:r>
              <a:rPr lang="en"/>
              <a:t>Self-driving cars currently have a significantly lower accident rate per million miles compared to human drivers,</a:t>
            </a:r>
            <a:r>
              <a:rPr lang="en">
                <a:solidFill>
                  <a:schemeClr val="dk1"/>
                </a:solidFill>
              </a:rPr>
              <a:t> indicating greater overall safety.</a:t>
            </a:r>
            <a:endParaRPr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Lives Saved: </a:t>
            </a:r>
            <a:r>
              <a:rPr lang="en"/>
              <a:t>It's estimated that autonomous vehicles could save approximately</a:t>
            </a:r>
            <a:r>
              <a:rPr lang="en">
                <a:solidFill>
                  <a:schemeClr val="dk1"/>
                </a:solidFill>
              </a:rPr>
              <a:t> 21,700 lives per year by 2050 and prevent up to 4.22 million accidents.</a:t>
            </a:r>
            <a:endParaRPr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Ongoing Improvements:</a:t>
            </a:r>
            <a:r>
              <a:rPr lang="en"/>
              <a:t> Although there have been 18 definite fatalities involving Level 2 ADAS cars between 2019 and 2023, the technology is still evolving, </a:t>
            </a:r>
            <a:r>
              <a:rPr lang="en">
                <a:solidFill>
                  <a:schemeClr val="dk1"/>
                </a:solidFill>
              </a:rPr>
              <a:t>suggesting that safety will likely improve over time.</a:t>
            </a:r>
            <a:endParaRPr>
              <a:solidFill>
                <a:schemeClr val="dk1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Predictability:</a:t>
            </a:r>
            <a:r>
              <a:rPr lang="en"/>
              <a:t> The algorithms governing self-driving cars are designed for safe operation,</a:t>
            </a:r>
            <a:r>
              <a:rPr lang="en">
                <a:solidFill>
                  <a:schemeClr val="dk1"/>
                </a:solidFill>
              </a:rPr>
              <a:t> reducing the impact of human errors </a:t>
            </a:r>
            <a:r>
              <a:rPr lang="en"/>
              <a:t>such as distraction, fatigue, and emotional decision-making.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Risk Mitigation:</a:t>
            </a:r>
            <a:r>
              <a:rPr lang="en"/>
              <a:t> As autonomous technology continues to evolve, methods for identifying and mitigating risks are also improving, </a:t>
            </a:r>
            <a:r>
              <a:rPr lang="en">
                <a:solidFill>
                  <a:schemeClr val="dk1"/>
                </a:solidFill>
              </a:rPr>
              <a:t>aiming for an even safer transportation environment in the future.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0" l="0" r="50352" t="50000"/>
          <a:stretch/>
        </p:blipFill>
        <p:spPr>
          <a:xfrm>
            <a:off x="5296051" y="0"/>
            <a:ext cx="38479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“Human In The Loop” Myopia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0" y="1152475"/>
            <a:ext cx="5218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mantra of keeping a ‘human in the loop’ often serves as a </a:t>
            </a:r>
            <a:r>
              <a:rPr lang="en">
                <a:solidFill>
                  <a:schemeClr val="dk1"/>
                </a:solidFill>
              </a:rPr>
              <a:t>palliative measure aimed at reducing fears about job dislocation due to AI.</a:t>
            </a:r>
            <a:r>
              <a:rPr lang="en"/>
              <a:t> However, this approach is not only </a:t>
            </a:r>
            <a:r>
              <a:rPr lang="en">
                <a:solidFill>
                  <a:schemeClr val="dk1"/>
                </a:solidFill>
              </a:rPr>
              <a:t>ineffective </a:t>
            </a:r>
            <a:r>
              <a:rPr lang="en"/>
              <a:t>but also potentially </a:t>
            </a:r>
            <a:r>
              <a:rPr lang="en">
                <a:solidFill>
                  <a:schemeClr val="dk1"/>
                </a:solidFill>
              </a:rPr>
              <a:t>unethical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counterproductive </a:t>
            </a:r>
            <a:r>
              <a:rPr lang="en"/>
              <a:t>when machines outperform humans across key performance metrics.</a:t>
            </a:r>
            <a:endParaRPr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Ethical Dilemma: </a:t>
            </a:r>
            <a:r>
              <a:rPr lang="en"/>
              <a:t>Once machines surpass human capabilities in being better, faster, cheaper, and safer, </a:t>
            </a:r>
            <a:r>
              <a:rPr lang="en">
                <a:solidFill>
                  <a:schemeClr val="dk1"/>
                </a:solidFill>
              </a:rPr>
              <a:t>maintaining human involvement becomes an ethical issue</a:t>
            </a:r>
            <a:r>
              <a:rPr lang="en"/>
              <a:t>, putting businesses at risk of compromising on these key metrics.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Inefficiency:</a:t>
            </a:r>
            <a:r>
              <a:rPr lang="en"/>
              <a:t> Keeping a human in the loop </a:t>
            </a:r>
            <a:r>
              <a:rPr lang="en">
                <a:solidFill>
                  <a:schemeClr val="dk1"/>
                </a:solidFill>
              </a:rPr>
              <a:t>introduces unnecessary bottlenecks</a:t>
            </a:r>
            <a:r>
              <a:rPr lang="en"/>
              <a:t>, slowing down processes that could otherwise be more streamlined.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Cost: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Human labor is often more expensive</a:t>
            </a:r>
            <a:r>
              <a:rPr lang="en"/>
              <a:t> and less reliable than machine operation, making the 'human in the loop' model less financially viable in the long run.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Safety Concerns: </a:t>
            </a:r>
            <a:r>
              <a:rPr lang="en"/>
              <a:t>The introduction of human factors such as </a:t>
            </a:r>
            <a:r>
              <a:rPr lang="en">
                <a:solidFill>
                  <a:schemeClr val="dk1"/>
                </a:solidFill>
              </a:rPr>
              <a:t>fatigue and emotional judgment can compromise the safety </a:t>
            </a:r>
            <a:r>
              <a:rPr lang="en"/>
              <a:t>measures that a fully automated system could maintain.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Competitive Disadvantage: </a:t>
            </a:r>
            <a:r>
              <a:rPr lang="en"/>
              <a:t>Persisting with a ‘human in the loop’ model </a:t>
            </a:r>
            <a:r>
              <a:rPr lang="en">
                <a:solidFill>
                  <a:schemeClr val="dk1"/>
                </a:solidFill>
              </a:rPr>
              <a:t>could leave businesses trailing competitors</a:t>
            </a:r>
            <a:r>
              <a:rPr lang="en"/>
              <a:t> who have fully embraced advanced, more efficient AI systems.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50002" t="50000"/>
          <a:stretch/>
        </p:blipFill>
        <p:spPr>
          <a:xfrm>
            <a:off x="5268901" y="0"/>
            <a:ext cx="38751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Better, Faster, Cheaper, Safer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